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5" r:id="rId1"/>
    <p:sldMasterId id="2147483711" r:id="rId2"/>
    <p:sldMasterId id="2147483727" r:id="rId3"/>
    <p:sldMasterId id="2147483775" r:id="rId4"/>
    <p:sldMasterId id="2147483648" r:id="rId5"/>
    <p:sldMasterId id="2147483759" r:id="rId6"/>
    <p:sldMasterId id="2147483743" r:id="rId7"/>
    <p:sldMasterId id="2147483679" r:id="rId8"/>
    <p:sldMasterId id="2147483663" r:id="rId9"/>
  </p:sldMasterIdLst>
  <p:notesMasterIdLst>
    <p:notesMasterId r:id="rId59"/>
  </p:notesMasterIdLst>
  <p:handoutMasterIdLst>
    <p:handoutMasterId r:id="rId60"/>
  </p:handoutMasterIdLst>
  <p:sldIdLst>
    <p:sldId id="256" r:id="rId10"/>
    <p:sldId id="578" r:id="rId11"/>
    <p:sldId id="632" r:id="rId12"/>
    <p:sldId id="594" r:id="rId13"/>
    <p:sldId id="597" r:id="rId14"/>
    <p:sldId id="589" r:id="rId15"/>
    <p:sldId id="596" r:id="rId16"/>
    <p:sldId id="595" r:id="rId17"/>
    <p:sldId id="599" r:id="rId18"/>
    <p:sldId id="582" r:id="rId19"/>
    <p:sldId id="633" r:id="rId20"/>
    <p:sldId id="602" r:id="rId21"/>
    <p:sldId id="603" r:id="rId22"/>
    <p:sldId id="601" r:id="rId23"/>
    <p:sldId id="604" r:id="rId24"/>
    <p:sldId id="606" r:id="rId25"/>
    <p:sldId id="598" r:id="rId26"/>
    <p:sldId id="585" r:id="rId27"/>
    <p:sldId id="634" r:id="rId28"/>
    <p:sldId id="636" r:id="rId29"/>
    <p:sldId id="635" r:id="rId30"/>
    <p:sldId id="607" r:id="rId31"/>
    <p:sldId id="605" r:id="rId32"/>
    <p:sldId id="608" r:id="rId33"/>
    <p:sldId id="637" r:id="rId34"/>
    <p:sldId id="584" r:id="rId35"/>
    <p:sldId id="638" r:id="rId36"/>
    <p:sldId id="590" r:id="rId37"/>
    <p:sldId id="593" r:id="rId38"/>
    <p:sldId id="588" r:id="rId39"/>
    <p:sldId id="587" r:id="rId40"/>
    <p:sldId id="550" r:id="rId41"/>
    <p:sldId id="551" r:id="rId42"/>
    <p:sldId id="641" r:id="rId43"/>
    <p:sldId id="642" r:id="rId44"/>
    <p:sldId id="643" r:id="rId45"/>
    <p:sldId id="644" r:id="rId46"/>
    <p:sldId id="645" r:id="rId47"/>
    <p:sldId id="639" r:id="rId48"/>
    <p:sldId id="640" r:id="rId49"/>
    <p:sldId id="646" r:id="rId50"/>
    <p:sldId id="647" r:id="rId51"/>
    <p:sldId id="648" r:id="rId52"/>
    <p:sldId id="649" r:id="rId53"/>
    <p:sldId id="650" r:id="rId54"/>
    <p:sldId id="652" r:id="rId55"/>
    <p:sldId id="653" r:id="rId56"/>
    <p:sldId id="651" r:id="rId57"/>
    <p:sldId id="576" r:id="rId58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atriz.gamboa" initials="b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984807"/>
    <a:srgbClr val="B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8" autoAdjust="0"/>
    <p:restoredTop sz="94636" autoAdjust="0"/>
  </p:normalViewPr>
  <p:slideViewPr>
    <p:cSldViewPr>
      <p:cViewPr varScale="1">
        <p:scale>
          <a:sx n="87" d="100"/>
          <a:sy n="87" d="100"/>
        </p:scale>
        <p:origin x="133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2669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D76D0-D408-4ADC-B234-DDEF66F0EE1F}" type="datetimeFigureOut">
              <a:rPr lang="es-MX" smtClean="0"/>
              <a:t>10/04/2018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E7CF6-E84A-4077-86E9-E6B637B42D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6168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0A64D6-A2D9-4D40-8284-1C67C4B31EC3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B0B5AA-796C-4F37-A4BA-FA27F737952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735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48758-12DA-4A2E-8194-2463541322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00836"/>
            <a:ext cx="9144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www.blindajeelectoral.gob.mx            FEPADETEL 01 800 833 72 33        www.blindajeelectoral.gob.mx       FEPADETEL 01 800 833 72 33</a:t>
            </a:r>
            <a:endParaRPr lang="es-MX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48758-12DA-4A2E-8194-2463541322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00836"/>
            <a:ext cx="9144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www.blindajeelectoral.gob.mx            FEPADETEL 01 800 833 72 33        www.blindajeelectoral.gob.mx       FEPADETEL 01 800 833 72 33</a:t>
            </a:r>
            <a:endParaRPr lang="es-MX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48758-12DA-4A2E-8194-2463541322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48758-12DA-4A2E-8194-2463541322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00836"/>
            <a:ext cx="9144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www.blindajeelectoral.gob.mx            FEPADETEL 01 800 833 72 33        www.blindajeelectoral.gob.mx       FEPADETEL 01 800 833 72 33</a:t>
            </a:r>
            <a:endParaRPr lang="es-MX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00836"/>
            <a:ext cx="9144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www.blindajeelectoral.gob.mx            FEPADETEL 01 800 833 72 33        www.blindajeelectoral.gob.mx       FEPADETEL 01 800 833 72 33</a:t>
            </a:r>
            <a:endParaRPr lang="es-MX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48758-12DA-4A2E-8194-2463541322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00836"/>
            <a:ext cx="9144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www.blindajeelectoral.gob.mx            FEPADETEL 01 800 833 72 33        www.blindajeelectoral.gob.mx       FEPADETEL 01 800 833 72 33</a:t>
            </a:r>
            <a:endParaRPr lang="es-MX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48758-12DA-4A2E-8194-2463541322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00836"/>
            <a:ext cx="9144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www.blindajeelectoral.gob.mx            FEPADETEL 01 800 833 72 33        www.blindajeelectoral.gob.mx       FEPADETEL 01 800 833 72 33</a:t>
            </a:r>
            <a:endParaRPr lang="es-MX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48758-12DA-4A2E-8194-2463541322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pic>
        <p:nvPicPr>
          <p:cNvPr id="7" name="6 Imagen" descr="Sin título-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7 Imagen" descr="PGR_horizontal_CMY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28597" y="285730"/>
            <a:ext cx="1765939" cy="539497"/>
          </a:xfrm>
          <a:prstGeom prst="rect">
            <a:avLst/>
          </a:prstGeom>
        </p:spPr>
      </p:pic>
      <p:pic>
        <p:nvPicPr>
          <p:cNvPr id="9" name="8 Imagen" descr="fepad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43768" y="357168"/>
            <a:ext cx="1683462" cy="544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57290" y="392906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MX" dirty="0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00836"/>
            <a:ext cx="91440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www.blindajeelectoral.gob.mx            FEPADETEL 01 800 833 72 33        www.blindajeelectoral.gob.mx       FEPADETEL 01 800 833 72 33</a:t>
            </a:r>
            <a:endParaRPr lang="es-MX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00836"/>
            <a:ext cx="9144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www.blindajeelectoral.gob.mx            FEPADETEL 01 800 833 72 33        www.blindajeelectoral.gob.mx       FEPADETEL 01 800 833 72 33</a:t>
            </a:r>
            <a:endParaRPr lang="es-MX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48758-12DA-4A2E-8194-2463541322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500836"/>
            <a:ext cx="9144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www.blindajeelectoral.gob.mx            FEPADETEL 01 800 833 72 33        www.blindajeelectoral.gob.mx       FEPADETEL 01 800 833 72 33</a:t>
            </a:r>
            <a:endParaRPr lang="es-MX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684B21-1A29-4BF2-A34A-028D800153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2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14" name="13 Imagen" descr="Sin título-2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14 Imagen" descr="PGR_horizontal_CMYK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428597" y="285730"/>
            <a:ext cx="1765939" cy="539497"/>
          </a:xfrm>
          <a:prstGeom prst="rect">
            <a:avLst/>
          </a:prstGeom>
        </p:spPr>
      </p:pic>
      <p:pic>
        <p:nvPicPr>
          <p:cNvPr id="16" name="15 Imagen" descr="fepade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7143768" y="357168"/>
            <a:ext cx="1683462" cy="544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14" name="13 Imagen" descr="Sin título-2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14 Imagen" descr="PGR_horizontal_CMYK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428597" y="285730"/>
            <a:ext cx="1765939" cy="539497"/>
          </a:xfrm>
          <a:prstGeom prst="rect">
            <a:avLst/>
          </a:prstGeom>
        </p:spPr>
      </p:pic>
      <p:pic>
        <p:nvPicPr>
          <p:cNvPr id="16" name="15 Imagen" descr="fepade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7143768" y="357168"/>
            <a:ext cx="1683462" cy="544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14" name="13 Imagen" descr="Sin título-2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14 Imagen" descr="PGR_horizontal_CMYK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428597" y="285730"/>
            <a:ext cx="1765939" cy="539497"/>
          </a:xfrm>
          <a:prstGeom prst="rect">
            <a:avLst/>
          </a:prstGeom>
        </p:spPr>
      </p:pic>
      <p:pic>
        <p:nvPicPr>
          <p:cNvPr id="16" name="15 Imagen" descr="fepade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7143768" y="357168"/>
            <a:ext cx="1683462" cy="544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14" name="13 Imagen" descr="Sin título-2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14 Imagen" descr="PGR_horizontal_CMYK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428597" y="285730"/>
            <a:ext cx="1765939" cy="539497"/>
          </a:xfrm>
          <a:prstGeom prst="rect">
            <a:avLst/>
          </a:prstGeom>
        </p:spPr>
      </p:pic>
      <p:pic>
        <p:nvPicPr>
          <p:cNvPr id="16" name="15 Imagen" descr="fepade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7143768" y="357168"/>
            <a:ext cx="1683462" cy="544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5DA09-5287-4EB2-9E1D-F0D1A2316121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84B21-1A29-4BF2-A34A-028D8001530B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9" name="8 Rectángulo"/>
          <p:cNvSpPr/>
          <p:nvPr userDrawn="1"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11" name="10 Imagen" descr="Sin título-2.png"/>
          <p:cNvPicPr>
            <a:picLocks noChangeAspect="1"/>
          </p:cNvPicPr>
          <p:nvPr userDrawn="1"/>
        </p:nvPicPr>
        <p:blipFill>
          <a:blip r:embed="rId16" cstate="print"/>
          <a:srcRect t="16666"/>
          <a:stretch>
            <a:fillRect/>
          </a:stretch>
        </p:blipFill>
        <p:spPr>
          <a:xfrm>
            <a:off x="0" y="857232"/>
            <a:ext cx="9144000" cy="6000768"/>
          </a:xfrm>
          <a:prstGeom prst="rect">
            <a:avLst/>
          </a:prstGeom>
        </p:spPr>
      </p:pic>
      <p:pic>
        <p:nvPicPr>
          <p:cNvPr id="10" name="9 Imagen" descr="Sin título-2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-4564" y="-99392"/>
            <a:ext cx="9144000" cy="6858000"/>
          </a:xfrm>
          <a:prstGeom prst="rect">
            <a:avLst/>
          </a:prstGeom>
        </p:spPr>
      </p:pic>
      <p:pic>
        <p:nvPicPr>
          <p:cNvPr id="14" name="Picture 2" descr="Resultado de imagen para LOGO FUNCION PUBLICA"/>
          <p:cNvPicPr>
            <a:picLocks noChangeAspect="1" noChangeArrowheads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457200" y="-11373"/>
            <a:ext cx="2755645" cy="97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 descr="Resultado de imagen para LOGO FEPADE"/>
          <p:cNvPicPr/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6310536" y="68750"/>
            <a:ext cx="2376264" cy="959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14" name="13 Imagen" descr="Sin título-2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14 Imagen" descr="PGR_horizontal_CMYK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428597" y="285730"/>
            <a:ext cx="1765939" cy="539497"/>
          </a:xfrm>
          <a:prstGeom prst="rect">
            <a:avLst/>
          </a:prstGeom>
        </p:spPr>
      </p:pic>
      <p:pic>
        <p:nvPicPr>
          <p:cNvPr id="16" name="15 Imagen" descr="fepade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7143768" y="357168"/>
            <a:ext cx="1683462" cy="544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14" name="13 Imagen" descr="Sin título-2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14 Imagen" descr="PGR_horizontal_CMYK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428597" y="285730"/>
            <a:ext cx="1765939" cy="539497"/>
          </a:xfrm>
          <a:prstGeom prst="rect">
            <a:avLst/>
          </a:prstGeom>
        </p:spPr>
      </p:pic>
      <p:pic>
        <p:nvPicPr>
          <p:cNvPr id="16" name="15 Imagen" descr="fepade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7143768" y="357168"/>
            <a:ext cx="1683462" cy="544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14" name="13 Imagen" descr="Sin título-2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14 Imagen" descr="PGR_horizontal_CMYK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428597" y="285730"/>
            <a:ext cx="1765939" cy="539497"/>
          </a:xfrm>
          <a:prstGeom prst="rect">
            <a:avLst/>
          </a:prstGeom>
        </p:spPr>
      </p:pic>
      <p:pic>
        <p:nvPicPr>
          <p:cNvPr id="16" name="15 Imagen" descr="fepade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7143768" y="357168"/>
            <a:ext cx="1683462" cy="544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14" name="13 Imagen" descr="Sin título-2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14 Imagen" descr="PGR_horizontal_CMYK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428597" y="285730"/>
            <a:ext cx="1765939" cy="539497"/>
          </a:xfrm>
          <a:prstGeom prst="rect">
            <a:avLst/>
          </a:prstGeom>
        </p:spPr>
      </p:pic>
      <p:pic>
        <p:nvPicPr>
          <p:cNvPr id="16" name="15 Imagen" descr="fepade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7143768" y="357168"/>
            <a:ext cx="1683462" cy="544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7.png"/><Relationship Id="rId10" Type="http://schemas.openxmlformats.org/officeDocument/2006/relationships/image" Target="../media/image30.jpeg"/><Relationship Id="rId4" Type="http://schemas.openxmlformats.org/officeDocument/2006/relationships/image" Target="../media/image4.jpeg"/><Relationship Id="rId9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2.jpe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Relationship Id="rId4" Type="http://schemas.openxmlformats.org/officeDocument/2006/relationships/hyperlink" Target="http://www.mediafire.com/file/j8i5t8r1sjjj3lt/PROGRAMA+NACIONAL+DE+BLINDAJE+ELECTORAL+2018+APF.ra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mailto:carlos.floress@pgr.gob.mx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Relationship Id="rId6" Type="http://schemas.openxmlformats.org/officeDocument/2006/relationships/hyperlink" Target="mailto:salvador.oaxaca@pgr.gob.mx" TargetMode="External"/><Relationship Id="rId5" Type="http://schemas.openxmlformats.org/officeDocument/2006/relationships/hyperlink" Target="mailto:fepade.pnbe@pgr.gob.mx" TargetMode="External"/><Relationship Id="rId4" Type="http://schemas.openxmlformats.org/officeDocument/2006/relationships/hyperlink" Target="mailto:isaac.sanroman@pgr.gob.mx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mailto:carlos.floress@pgr.gob.mx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Relationship Id="rId6" Type="http://schemas.openxmlformats.org/officeDocument/2006/relationships/hyperlink" Target="mailto:salvador.oaxaca@pgr.gob.mx" TargetMode="External"/><Relationship Id="rId5" Type="http://schemas.openxmlformats.org/officeDocument/2006/relationships/hyperlink" Target="mailto:fepade.pnbe@pgr.gob.mx" TargetMode="External"/><Relationship Id="rId4" Type="http://schemas.openxmlformats.org/officeDocument/2006/relationships/hyperlink" Target="mailto:isaac.sanroman@pgr.gob.mx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|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" name="6 Imagen" descr="Sin títul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51520" y="1556792"/>
            <a:ext cx="864096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 smtClean="0">
                <a:latin typeface="Times New Roman" pitchFamily="18" charset="0"/>
                <a:cs typeface="Times New Roman" pitchFamily="18" charset="0"/>
              </a:rPr>
              <a:t>GUÍA DE GOBIERNO ABIERTO 2018</a:t>
            </a:r>
          </a:p>
          <a:p>
            <a:pPr algn="ctr"/>
            <a:endParaRPr lang="es-MX" sz="5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MX" sz="4400" dirty="0" smtClean="0">
                <a:latin typeface="Times New Roman" pitchFamily="18" charset="0"/>
                <a:cs typeface="Times New Roman" pitchFamily="18" charset="0"/>
              </a:rPr>
              <a:t>CAPÍTULO 4. </a:t>
            </a:r>
          </a:p>
          <a:p>
            <a:pPr algn="ctr"/>
            <a:r>
              <a:rPr lang="es-MX" sz="4400" dirty="0" smtClean="0">
                <a:latin typeface="Times New Roman" pitchFamily="18" charset="0"/>
                <a:cs typeface="Times New Roman" pitchFamily="18" charset="0"/>
              </a:rPr>
              <a:t>ACCIONES DE BLINDAJE ELECTORAL</a:t>
            </a:r>
            <a:endParaRPr lang="es-MX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94173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42634" y="1412776"/>
            <a:ext cx="8144073" cy="4104456"/>
          </a:xfrm>
        </p:spPr>
        <p:txBody>
          <a:bodyPr>
            <a:noAutofit/>
          </a:bodyPr>
          <a:lstStyle/>
          <a:p>
            <a:r>
              <a:rPr lang="es-MX" sz="4400" b="1" dirty="0" smtClean="0">
                <a:solidFill>
                  <a:schemeClr val="tx1"/>
                </a:solidFill>
              </a:rPr>
              <a:t>Acción 2</a:t>
            </a:r>
          </a:p>
          <a:p>
            <a:pPr algn="just"/>
            <a:r>
              <a:rPr lang="es-MX" sz="4400" b="1" dirty="0" smtClean="0">
                <a:solidFill>
                  <a:schemeClr val="tx1"/>
                </a:solidFill>
              </a:rPr>
              <a:t>Difusión de mensajes sobre Blindaje Electoral, a través de la colocación de diversos diseños de papel tapiz en los equipos de cómputo institucionales.</a:t>
            </a:r>
          </a:p>
          <a:p>
            <a:pPr algn="just"/>
            <a:r>
              <a:rPr lang="es-MX" sz="2800" dirty="0" smtClean="0">
                <a:solidFill>
                  <a:schemeClr val="tx1"/>
                </a:solidFill>
              </a:rPr>
              <a:t>*FEPADE proporciona los diseños de papel tapiz.</a:t>
            </a:r>
            <a:endParaRPr lang="es-MX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58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53306" y="1052736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Implementación</a:t>
            </a:r>
          </a:p>
          <a:p>
            <a:pPr algn="ctr"/>
            <a:endParaRPr lang="es-MX" sz="2400" dirty="0"/>
          </a:p>
          <a:p>
            <a:pPr algn="just"/>
            <a:r>
              <a:rPr lang="es-MX" sz="2800" dirty="0" smtClean="0"/>
              <a:t>Son </a:t>
            </a:r>
            <a:r>
              <a:rPr lang="es-MX" sz="2800" dirty="0"/>
              <a:t>6 modelos </a:t>
            </a:r>
            <a:r>
              <a:rPr lang="es-MX" sz="2800" dirty="0" smtClean="0"/>
              <a:t>de papel tapiz proporcionados por la FEPADE, que </a:t>
            </a:r>
            <a:r>
              <a:rPr lang="es-MX" sz="2800" dirty="0"/>
              <a:t>deberán colocarse en las computadoras institucionales (PC y laptops) a partir de la recepción de los mismos y hasta el 29 de junio de </a:t>
            </a:r>
            <a:r>
              <a:rPr lang="es-MX" sz="2800" dirty="0" smtClean="0"/>
              <a:t>2018. </a:t>
            </a:r>
          </a:p>
          <a:p>
            <a:pPr algn="just"/>
            <a:endParaRPr lang="es-MX" sz="2800" dirty="0"/>
          </a:p>
          <a:p>
            <a:pPr algn="just"/>
            <a:r>
              <a:rPr lang="es-MX" sz="2800" dirty="0" smtClean="0"/>
              <a:t>La </a:t>
            </a:r>
            <a:r>
              <a:rPr lang="es-MX" sz="2800" dirty="0"/>
              <a:t>ejecución de esta acción no deberá afectar las demás campañas institucionales programadas –Declaración Patrimonial, Encuesta de Clima Organizacional, </a:t>
            </a:r>
            <a:r>
              <a:rPr lang="es-MX" sz="2800" dirty="0" smtClean="0"/>
              <a:t>etc</a:t>
            </a:r>
            <a:r>
              <a:rPr lang="es-MX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08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97950"/>
            <a:ext cx="9081859" cy="49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r="782"/>
          <a:stretch/>
        </p:blipFill>
        <p:spPr>
          <a:xfrm>
            <a:off x="6411" y="1196752"/>
            <a:ext cx="9102093" cy="49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194531"/>
            <a:ext cx="9108504" cy="49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7950"/>
            <a:ext cx="9144000" cy="50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r="66"/>
          <a:stretch/>
        </p:blipFill>
        <p:spPr>
          <a:xfrm>
            <a:off x="19041" y="1229978"/>
            <a:ext cx="9089463" cy="493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r="416"/>
          <a:stretch/>
        </p:blipFill>
        <p:spPr>
          <a:xfrm>
            <a:off x="35497" y="1306578"/>
            <a:ext cx="9001000" cy="493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2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1628800"/>
            <a:ext cx="8432105" cy="2448272"/>
          </a:xfrm>
        </p:spPr>
        <p:txBody>
          <a:bodyPr>
            <a:noAutofit/>
          </a:bodyPr>
          <a:lstStyle/>
          <a:p>
            <a:r>
              <a:rPr lang="es-MX" sz="4400" b="1" dirty="0" smtClean="0">
                <a:solidFill>
                  <a:schemeClr val="tx1"/>
                </a:solidFill>
              </a:rPr>
              <a:t>Acción 3</a:t>
            </a:r>
          </a:p>
          <a:p>
            <a:pPr algn="just"/>
            <a:endParaRPr lang="es-MX" sz="4400" b="1" dirty="0">
              <a:solidFill>
                <a:schemeClr val="tx1"/>
              </a:solidFill>
            </a:endParaRPr>
          </a:p>
          <a:p>
            <a:pPr algn="just"/>
            <a:r>
              <a:rPr lang="es-MX" sz="4400" b="1" dirty="0" smtClean="0">
                <a:solidFill>
                  <a:schemeClr val="tx1"/>
                </a:solidFill>
              </a:rPr>
              <a:t>Distribución y Difusión de materiales alusivos al Blindaje Electoral, al interior dependencia.</a:t>
            </a:r>
            <a:endParaRPr lang="es-MX" sz="4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48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60375" y="1412776"/>
            <a:ext cx="81440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Implementación</a:t>
            </a:r>
          </a:p>
          <a:p>
            <a:pPr algn="ctr"/>
            <a:endParaRPr lang="es-MX" sz="2400" dirty="0" smtClean="0"/>
          </a:p>
          <a:p>
            <a:pPr algn="just"/>
            <a:r>
              <a:rPr lang="es-MX" sz="2800" dirty="0" smtClean="0"/>
              <a:t>4 </a:t>
            </a:r>
            <a:r>
              <a:rPr lang="es-MX" sz="2800" dirty="0"/>
              <a:t>archivos </a:t>
            </a:r>
            <a:r>
              <a:rPr lang="es-MX" sz="2800" dirty="0" smtClean="0"/>
              <a:t>proporcionados por FEPADE que </a:t>
            </a:r>
            <a:r>
              <a:rPr lang="es-MX" sz="2800" dirty="0"/>
              <a:t>deberán ser difundidos de manera electrónica a todo el personal</a:t>
            </a:r>
            <a:r>
              <a:rPr lang="es-MX" sz="2800" dirty="0" smtClean="0"/>
              <a:t>:</a:t>
            </a:r>
          </a:p>
          <a:p>
            <a:pPr algn="ctr"/>
            <a:endParaRPr lang="es-MX" sz="2800" dirty="0" smtClean="0"/>
          </a:p>
          <a:p>
            <a:pPr algn="just"/>
            <a:r>
              <a:rPr lang="es-MX" sz="2800" dirty="0" smtClean="0"/>
              <a:t> </a:t>
            </a:r>
            <a:r>
              <a:rPr lang="es-MX" sz="2800" dirty="0"/>
              <a:t>a) Cartilla de Blindaje </a:t>
            </a:r>
            <a:r>
              <a:rPr lang="es-MX" sz="2800" dirty="0" smtClean="0"/>
              <a:t>Electoral</a:t>
            </a:r>
          </a:p>
          <a:p>
            <a:pPr algn="just"/>
            <a:r>
              <a:rPr lang="es-MX" sz="2800" dirty="0" smtClean="0"/>
              <a:t> </a:t>
            </a:r>
            <a:r>
              <a:rPr lang="es-MX" sz="2800" dirty="0"/>
              <a:t>b) Cartel de Blindaje </a:t>
            </a:r>
            <a:r>
              <a:rPr lang="es-MX" sz="2800" dirty="0" smtClean="0"/>
              <a:t>Electoral </a:t>
            </a:r>
          </a:p>
          <a:p>
            <a:pPr algn="just"/>
            <a:r>
              <a:rPr lang="es-MX" sz="2800" dirty="0" smtClean="0"/>
              <a:t>c</a:t>
            </a:r>
            <a:r>
              <a:rPr lang="es-MX" sz="2800" dirty="0"/>
              <a:t>) Guía de Delitos Electorales para servidores </a:t>
            </a:r>
            <a:r>
              <a:rPr lang="es-MX" sz="2800" dirty="0" smtClean="0"/>
              <a:t>públicos</a:t>
            </a:r>
          </a:p>
          <a:p>
            <a:pPr algn="just"/>
            <a:r>
              <a:rPr lang="es-MX" sz="2800" dirty="0" smtClean="0"/>
              <a:t> </a:t>
            </a:r>
            <a:r>
              <a:rPr lang="es-MX" sz="2800" dirty="0"/>
              <a:t>d</a:t>
            </a:r>
            <a:r>
              <a:rPr lang="es-MX" sz="2800" dirty="0" smtClean="0"/>
              <a:t>) </a:t>
            </a:r>
            <a:r>
              <a:rPr lang="es-MX" sz="2800" dirty="0"/>
              <a:t>Lineamientos de Blindaje </a:t>
            </a:r>
            <a:r>
              <a:rPr lang="es-MX" sz="2800" dirty="0" smtClean="0"/>
              <a:t>Electoral</a:t>
            </a:r>
          </a:p>
        </p:txBody>
      </p:sp>
    </p:spTree>
    <p:extLst>
      <p:ext uri="{BB962C8B-B14F-4D97-AF65-F5344CB8AC3E}">
        <p14:creationId xmlns:p14="http://schemas.microsoft.com/office/powerpoint/2010/main" val="18380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/>
          <p:cNvSpPr>
            <a:spLocks noGrp="1"/>
          </p:cNvSpPr>
          <p:nvPr>
            <p:ph type="body" idx="1"/>
          </p:nvPr>
        </p:nvSpPr>
        <p:spPr>
          <a:xfrm>
            <a:off x="611560" y="3861048"/>
            <a:ext cx="7772400" cy="1872208"/>
          </a:xfrm>
        </p:spPr>
        <p:txBody>
          <a:bodyPr>
            <a:noAutofit/>
          </a:bodyPr>
          <a:lstStyle/>
          <a:p>
            <a:pPr algn="just"/>
            <a:endParaRPr lang="es-MX" sz="4400" b="1" dirty="0" smtClean="0">
              <a:solidFill>
                <a:schemeClr val="tx1"/>
              </a:solidFill>
            </a:endParaRPr>
          </a:p>
          <a:p>
            <a:pPr algn="ctr"/>
            <a:r>
              <a:rPr lang="es-MX" sz="4400" b="1" dirty="0" smtClean="0">
                <a:solidFill>
                  <a:schemeClr val="tx1"/>
                </a:solidFill>
              </a:rPr>
              <a:t>Acción 1</a:t>
            </a:r>
          </a:p>
          <a:p>
            <a:pPr algn="just"/>
            <a:r>
              <a:rPr lang="es-MX" sz="4400" b="1" dirty="0" smtClean="0">
                <a:solidFill>
                  <a:schemeClr val="tx1"/>
                </a:solidFill>
              </a:rPr>
              <a:t>Difusión de mensajes sobre Blindaje Electoral a través del correo electrónico institucional.</a:t>
            </a:r>
          </a:p>
          <a:p>
            <a:pPr algn="just"/>
            <a:endParaRPr lang="es-MX" sz="4400" b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257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60375" y="1751325"/>
            <a:ext cx="81440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Implementación</a:t>
            </a:r>
          </a:p>
          <a:p>
            <a:pPr algn="ctr"/>
            <a:endParaRPr lang="es-MX" sz="2400" dirty="0" smtClean="0"/>
          </a:p>
          <a:p>
            <a:pPr algn="ctr"/>
            <a:endParaRPr lang="es-MX" sz="2400" dirty="0" smtClean="0"/>
          </a:p>
          <a:p>
            <a:pPr algn="just"/>
            <a:r>
              <a:rPr lang="es-MX" sz="2800" dirty="0" smtClean="0"/>
              <a:t>Para el cumplimiento de esta acción, se sugiere poner a disposición del personal estos archivos en el intranet de cada dependencia y enviar semanalmente un correo electrónico con el link de descarga de los mismos.</a:t>
            </a:r>
          </a:p>
        </p:txBody>
      </p:sp>
    </p:spTree>
    <p:extLst>
      <p:ext uri="{BB962C8B-B14F-4D97-AF65-F5344CB8AC3E}">
        <p14:creationId xmlns:p14="http://schemas.microsoft.com/office/powerpoint/2010/main" val="15354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60375" y="1412776"/>
            <a:ext cx="81440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Implementación</a:t>
            </a:r>
          </a:p>
          <a:p>
            <a:pPr algn="ctr"/>
            <a:endParaRPr lang="es-MX" sz="2400" dirty="0" smtClean="0"/>
          </a:p>
          <a:p>
            <a:pPr algn="just"/>
            <a:r>
              <a:rPr lang="es-MX" sz="2800" dirty="0" smtClean="0"/>
              <a:t>La FEPADE</a:t>
            </a:r>
            <a:r>
              <a:rPr lang="es-MX" sz="2800" dirty="0"/>
              <a:t>, de acuerdo a la posibilidad presupuestaria, entregará a las dependencias algunos ejemplares de dichos materiales de manera </a:t>
            </a:r>
            <a:r>
              <a:rPr lang="es-MX" sz="2800" dirty="0" smtClean="0"/>
              <a:t>impresa.</a:t>
            </a:r>
          </a:p>
          <a:p>
            <a:pPr algn="just"/>
            <a:endParaRPr lang="es-MX" sz="2800" dirty="0"/>
          </a:p>
          <a:p>
            <a:pPr algn="just"/>
            <a:r>
              <a:rPr lang="es-MX" sz="2800" dirty="0" smtClean="0"/>
              <a:t>Cada </a:t>
            </a:r>
            <a:r>
              <a:rPr lang="es-MX" sz="2800" dirty="0"/>
              <a:t>institución en caso de considerarlo apropiado podrá imprimirlos y entregarlos de manera física a su personal, para lo que se envían los archivos en formato editable.</a:t>
            </a:r>
          </a:p>
          <a:p>
            <a:pPr algn="ctr"/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4289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55" y="1197950"/>
            <a:ext cx="4147021" cy="296931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453606" y="173493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CARTILLA DE </a:t>
            </a:r>
          </a:p>
          <a:p>
            <a:pPr algn="ctr"/>
            <a:r>
              <a:rPr lang="es-MX" b="1" dirty="0" smtClean="0"/>
              <a:t>BLINDAJE ELECTORAL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17472" t="8471" r="15817" b="3993"/>
          <a:stretch/>
        </p:blipFill>
        <p:spPr>
          <a:xfrm>
            <a:off x="4533726" y="3068960"/>
            <a:ext cx="4536504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4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1201346"/>
            <a:ext cx="4247282" cy="546801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24203" y="75325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CARTEL DE BLINDAJE ELECTORAL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65829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3" y="1340768"/>
            <a:ext cx="5220072" cy="242997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3495" t="13975" r="1295" b="9935"/>
          <a:stretch/>
        </p:blipFill>
        <p:spPr>
          <a:xfrm>
            <a:off x="3491880" y="3861048"/>
            <a:ext cx="5513022" cy="247833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77691" y="127047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GUÍA DELITOS ELECTORALES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0966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30116" t="8345" r="28421" b="4034"/>
          <a:stretch/>
        </p:blipFill>
        <p:spPr>
          <a:xfrm>
            <a:off x="2699792" y="1844824"/>
            <a:ext cx="3816424" cy="453650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95736" y="134076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LINEAMIENTOS DE BLINDAJE ELECTORAL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0296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26869" y="1556792"/>
            <a:ext cx="7992888" cy="3600400"/>
          </a:xfrm>
        </p:spPr>
        <p:txBody>
          <a:bodyPr>
            <a:noAutofit/>
          </a:bodyPr>
          <a:lstStyle/>
          <a:p>
            <a:r>
              <a:rPr lang="es-MX" sz="4400" b="1" dirty="0" smtClean="0">
                <a:solidFill>
                  <a:schemeClr val="tx1"/>
                </a:solidFill>
              </a:rPr>
              <a:t>Acción 4</a:t>
            </a:r>
          </a:p>
          <a:p>
            <a:pPr algn="just"/>
            <a:r>
              <a:rPr lang="es-MX" sz="4400" b="1" dirty="0" smtClean="0">
                <a:solidFill>
                  <a:schemeClr val="tx1"/>
                </a:solidFill>
              </a:rPr>
              <a:t>Inclusión de mensajes alusivos al Blindaje Electoral, en los recibos de pago de los servidores públicos de la dependencia.</a:t>
            </a:r>
            <a:endParaRPr lang="es-MX" sz="4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52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95536" y="1484784"/>
            <a:ext cx="81369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Implementación</a:t>
            </a:r>
          </a:p>
          <a:p>
            <a:pPr algn="ctr"/>
            <a:endParaRPr lang="es-MX" sz="2800" b="1" dirty="0" smtClean="0"/>
          </a:p>
          <a:p>
            <a:pPr algn="ctr"/>
            <a:endParaRPr lang="es-MX" sz="2800" dirty="0"/>
          </a:p>
          <a:p>
            <a:pPr algn="just"/>
            <a:r>
              <a:rPr lang="es-MX" sz="2800" dirty="0" smtClean="0"/>
              <a:t>5 </a:t>
            </a:r>
            <a:r>
              <a:rPr lang="es-MX" sz="2800" dirty="0"/>
              <a:t>leyendas de Blindaje </a:t>
            </a:r>
            <a:r>
              <a:rPr lang="es-MX" sz="2800" dirty="0" smtClean="0"/>
              <a:t>Electoral proporcionadas por la FEPADE, </a:t>
            </a:r>
            <a:r>
              <a:rPr lang="es-MX" sz="2800" dirty="0"/>
              <a:t>que deberán colocarse de manera individual en los recibos de pago del personal de cada dependencia a partir de su recepción y hasta la segunda quincena del mes de junio de 2018.</a:t>
            </a:r>
          </a:p>
          <a:p>
            <a:pPr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517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05880"/>
            <a:ext cx="8229600" cy="1143000"/>
          </a:xfrm>
        </p:spPr>
        <p:txBody>
          <a:bodyPr/>
          <a:lstStyle/>
          <a:p>
            <a:pPr marL="0" indent="0"/>
            <a:r>
              <a:rPr lang="es-MX" sz="4000" b="1" dirty="0"/>
              <a:t>LEYENDAS EN TALONES DE PAGO</a:t>
            </a:r>
            <a:r>
              <a:rPr lang="es-MX" sz="3200" b="1" dirty="0"/>
              <a:t/>
            </a:r>
            <a:br>
              <a:rPr lang="es-MX" sz="3200" b="1" dirty="0"/>
            </a:b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851653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es-MX" sz="6000" dirty="0" smtClean="0"/>
              <a:t>1</a:t>
            </a:r>
            <a:r>
              <a:rPr lang="es-MX" sz="6000" dirty="0"/>
              <a:t>.- “Programa Nacional de Blindaje Electoral. Es un delito electoral utilizar recursos públicos con fines electorales. No lo hagas y si eres testigo denuncia en la FEPADE al 01-800-833-7233 y en www.fepade.gob.mx”.</a:t>
            </a:r>
          </a:p>
          <a:p>
            <a:pPr algn="just"/>
            <a:endParaRPr lang="es-MX" sz="6000" dirty="0"/>
          </a:p>
          <a:p>
            <a:pPr marL="0" indent="0" algn="just">
              <a:buNone/>
            </a:pPr>
            <a:r>
              <a:rPr lang="es-MX" sz="6000" dirty="0"/>
              <a:t>2.- “Programa Nacional de Blindaje Electoral. Es un delito electoral condicionar programas gubernamentales o la prestación de un servicio público con fines político – electorales. No lo hagas y si eres testigo denuncia en la FEPADE al 01-800-833-7233 y en www.fepade.gob.mx”.</a:t>
            </a:r>
          </a:p>
          <a:p>
            <a:pPr marL="0" indent="0" algn="just">
              <a:buNone/>
            </a:pPr>
            <a:r>
              <a:rPr lang="es-MX" sz="6000" dirty="0"/>
              <a:t> </a:t>
            </a:r>
          </a:p>
          <a:p>
            <a:pPr marL="0" indent="0" algn="just">
              <a:buNone/>
            </a:pPr>
            <a:r>
              <a:rPr lang="es-MX" sz="6000" dirty="0"/>
              <a:t>3.- “Programa Nacional de Blindaje Electoral. Es un delito electoral coaccionar al personal subordinado, para que voten o se abstengan de votar por una opción política o para que asistan a un evento proselitista. No lo hagas y si eres víctima o testigo denuncia en la FEPADE al 01-800-833-7233 y en www.fepade.gob.mx”.</a:t>
            </a:r>
          </a:p>
          <a:p>
            <a:endParaRPr lang="es-MX" dirty="0"/>
          </a:p>
        </p:txBody>
      </p:sp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47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2564904"/>
            <a:ext cx="8360097" cy="3312368"/>
          </a:xfrm>
        </p:spPr>
        <p:txBody>
          <a:bodyPr>
            <a:noAutofit/>
          </a:bodyPr>
          <a:lstStyle/>
          <a:p>
            <a:pPr algn="just"/>
            <a:r>
              <a:rPr lang="es-MX" sz="2000" dirty="0">
                <a:solidFill>
                  <a:schemeClr val="tx1"/>
                </a:solidFill>
              </a:rPr>
              <a:t>4.- “Programa Nacional de Blindaje Electoral. Es un delito electoral realizar actos de proselitismo durante tu horario laboral. No lo hagas y si eres testigo denuncia en la FEPADE al 01-800-833-7233 y en www.fepade.gob.mx”.</a:t>
            </a:r>
          </a:p>
          <a:p>
            <a:pPr algn="just"/>
            <a:r>
              <a:rPr lang="es-MX" sz="2000" dirty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es-MX" sz="2000" dirty="0">
                <a:solidFill>
                  <a:schemeClr val="tx1"/>
                </a:solidFill>
              </a:rPr>
              <a:t>5.- “Programa Nacional de Blindaje Electoral. Es un delito electoral solicitar al personal subordinado, aportaciones para apoyar a una opción política. No lo hagas y si eres víctima o testigo denuncia en la FEPADE al 01-800-833-7233 y en www.fepade.gob.mx”.</a:t>
            </a:r>
          </a:p>
          <a:p>
            <a:pPr algn="just"/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60375" y="123694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smtClean="0"/>
              <a:t>LEYENDAS EN TALONES DE PAGO</a:t>
            </a:r>
            <a:r>
              <a:rPr lang="es-MX" sz="3200" b="1" smtClean="0"/>
              <a:t/>
            </a:r>
            <a:br>
              <a:rPr lang="es-MX" sz="3200" b="1" smtClean="0"/>
            </a:br>
            <a:r>
              <a:rPr lang="es-MX" smtClean="0"/>
              <a:t/>
            </a:r>
            <a:br>
              <a:rPr lang="es-MX" smtClean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4080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39552" y="1894180"/>
            <a:ext cx="80648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Implementación</a:t>
            </a:r>
            <a:endParaRPr lang="es-MX" sz="2400" b="1" dirty="0" smtClean="0"/>
          </a:p>
          <a:p>
            <a:pPr algn="ctr"/>
            <a:endParaRPr lang="es-MX" sz="2400" b="1" dirty="0" smtClean="0"/>
          </a:p>
          <a:p>
            <a:pPr algn="ctr"/>
            <a:endParaRPr lang="es-MX" sz="2400" dirty="0"/>
          </a:p>
          <a:p>
            <a:pPr algn="just"/>
            <a:r>
              <a:rPr lang="es-MX" sz="2800" dirty="0"/>
              <a:t>Son 6 modelos de correo </a:t>
            </a:r>
            <a:r>
              <a:rPr lang="es-MX" sz="2800" dirty="0" smtClean="0"/>
              <a:t>electrónico proporcionados por la FEPADE, </a:t>
            </a:r>
            <a:r>
              <a:rPr lang="es-MX" sz="2800" dirty="0"/>
              <a:t>se deberá enviar uno diario a través de las áreas de comunicación interna de cada dependencia, a partir de la recepción de los mismos y hasta el 29 de junio de 2018.</a:t>
            </a:r>
          </a:p>
        </p:txBody>
      </p:sp>
    </p:spTree>
    <p:extLst>
      <p:ext uri="{BB962C8B-B14F-4D97-AF65-F5344CB8AC3E}">
        <p14:creationId xmlns:p14="http://schemas.microsoft.com/office/powerpoint/2010/main" val="41389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7992888" cy="2664296"/>
          </a:xfrm>
        </p:spPr>
        <p:txBody>
          <a:bodyPr>
            <a:noAutofit/>
          </a:bodyPr>
          <a:lstStyle/>
          <a:p>
            <a:r>
              <a:rPr lang="es-MX" sz="4400" b="1" dirty="0" smtClean="0">
                <a:solidFill>
                  <a:schemeClr val="tx1"/>
                </a:solidFill>
              </a:rPr>
              <a:t>Acción 5</a:t>
            </a:r>
          </a:p>
          <a:p>
            <a:pPr algn="just"/>
            <a:r>
              <a:rPr lang="es-MX" sz="4400" b="1" dirty="0" smtClean="0">
                <a:solidFill>
                  <a:schemeClr val="tx1"/>
                </a:solidFill>
              </a:rPr>
              <a:t> Capacitación en línea a servidores públicos de la dependencia en materia de Blindaje Electoral </a:t>
            </a:r>
          </a:p>
          <a:p>
            <a:pPr algn="just"/>
            <a:r>
              <a:rPr lang="es-MX" sz="2000" b="1" dirty="0" smtClean="0">
                <a:solidFill>
                  <a:schemeClr val="tx1"/>
                </a:solidFill>
              </a:rPr>
              <a:t>*FIRMA VOLUNTARIA DEL COMPROMISO POR EL BLINDAJE ELECTORAL.</a:t>
            </a:r>
          </a:p>
          <a:p>
            <a:pPr algn="just"/>
            <a:endParaRPr lang="es-MX" sz="4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883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7776864" cy="2808312"/>
          </a:xfrm>
        </p:spPr>
        <p:txBody>
          <a:bodyPr>
            <a:noAutofit/>
          </a:bodyPr>
          <a:lstStyle/>
          <a:p>
            <a:r>
              <a:rPr lang="es-MX" sz="4400" b="1" dirty="0" smtClean="0">
                <a:solidFill>
                  <a:schemeClr val="tx1"/>
                </a:solidFill>
              </a:rPr>
              <a:t>Acción 6</a:t>
            </a:r>
          </a:p>
          <a:p>
            <a:pPr algn="just"/>
            <a:endParaRPr lang="es-MX" sz="2000" b="1" dirty="0" smtClean="0">
              <a:solidFill>
                <a:schemeClr val="tx1"/>
              </a:solidFill>
            </a:endParaRPr>
          </a:p>
          <a:p>
            <a:pPr algn="just"/>
            <a:r>
              <a:rPr lang="es-MX" sz="4400" b="1" dirty="0" smtClean="0">
                <a:solidFill>
                  <a:schemeClr val="tx1"/>
                </a:solidFill>
              </a:rPr>
              <a:t>Verificación y resguardo de inmuebles y vehículos, durante el fin de semana de la jornada electoral</a:t>
            </a:r>
            <a:endParaRPr lang="es-MX" sz="4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52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|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" name="6 Imagen" descr="Sin títul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94173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6 Subtítulo"/>
          <p:cNvSpPr txBox="1">
            <a:spLocks/>
          </p:cNvSpPr>
          <p:nvPr/>
        </p:nvSpPr>
        <p:spPr bwMode="auto">
          <a:xfrm>
            <a:off x="2237581" y="2708920"/>
            <a:ext cx="4648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s-ES" sz="30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s-ES" sz="3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Resguardo de Inmuebles y Vehículos</a:t>
            </a:r>
          </a:p>
        </p:txBody>
      </p:sp>
      <p:pic>
        <p:nvPicPr>
          <p:cNvPr id="10" name="Picture 4" descr="C:\2013\Blindaje Electoral\FOTOS RESGUARDO\HIDALGO\SANTIAGO TEZONTLALE\SANTIAGO TEZONTLALE 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9" y="4509120"/>
            <a:ext cx="3312367" cy="189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2013\Blindaje Electoral\FOTOS RESGUARDO\OAXACA\FOTOS MIXTECA\DSC046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" y="1268760"/>
            <a:ext cx="2407816" cy="180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2013\Blindaje Electoral\FOTOS RESGUARDO\RESGUARDO 2013\AGUASCALIENTES (SI)\DELEGACIÓN (SI)\EVIDENCIA FOTOGRAFICAS (SI)\SABADO 6 JULIO (SI)\IMG_08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4" y="1268760"/>
            <a:ext cx="2468869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2014\Comisiones 2014\Puebla\IMG_19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05" y="1268762"/>
            <a:ext cx="3119752" cy="14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2014\Comisiones 2014\Puebla\IMG_218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10" y="4509120"/>
            <a:ext cx="2932927" cy="191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2014\Comisiones 2014\Puebla\IMG_179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50"/>
          <a:stretch/>
        </p:blipFill>
        <p:spPr bwMode="auto">
          <a:xfrm>
            <a:off x="6084170" y="4523978"/>
            <a:ext cx="305895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5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|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" name="6 Imagen" descr="Sin títul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94173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307975" y="1700808"/>
            <a:ext cx="864096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Times New Roman" pitchFamily="18" charset="0"/>
                <a:cs typeface="Times New Roman" pitchFamily="18" charset="0"/>
              </a:rPr>
              <a:t>Implementación</a:t>
            </a:r>
            <a:endParaRPr lang="es-ES_tradnl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_tradnl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_tradnl" sz="2000" b="1" dirty="0" smtClean="0">
                <a:latin typeface="Times New Roman" pitchFamily="18" charset="0"/>
                <a:cs typeface="Times New Roman" pitchFamily="18" charset="0"/>
              </a:rPr>
              <a:t>Fechas:</a:t>
            </a:r>
            <a:r>
              <a:rPr lang="es-ES_tradnl" sz="2000" dirty="0" smtClean="0">
                <a:latin typeface="Times New Roman" pitchFamily="18" charset="0"/>
                <a:cs typeface="Times New Roman" pitchFamily="18" charset="0"/>
              </a:rPr>
              <a:t> 29 de junio al cierre de actividades al 2 de julio a las 8 am.*</a:t>
            </a:r>
          </a:p>
          <a:p>
            <a:pPr algn="just"/>
            <a:endParaRPr lang="es-ES_tradnl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_tradnl" sz="2000" b="1" dirty="0">
                <a:latin typeface="Times New Roman" pitchFamily="18" charset="0"/>
                <a:cs typeface="Times New Roman" pitchFamily="18" charset="0"/>
              </a:rPr>
              <a:t>Verificación: </a:t>
            </a:r>
            <a:r>
              <a:rPr lang="es-ES_tradnl" sz="2000" dirty="0">
                <a:latin typeface="Times New Roman" pitchFamily="18" charset="0"/>
                <a:cs typeface="Times New Roman" pitchFamily="18" charset="0"/>
              </a:rPr>
              <a:t>Revisión relativa a que en el interior de los inmuebles </a:t>
            </a:r>
            <a:r>
              <a:rPr lang="es-ES_tradnl" sz="2000" dirty="0" smtClean="0"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s-ES_tradnl" sz="2000" dirty="0">
                <a:latin typeface="Times New Roman" pitchFamily="18" charset="0"/>
                <a:cs typeface="Times New Roman" pitchFamily="18" charset="0"/>
              </a:rPr>
              <a:t>existan elementos político electorales.</a:t>
            </a:r>
          </a:p>
          <a:p>
            <a:pPr algn="just"/>
            <a:endParaRPr lang="es-ES_tradnl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_tradnl" sz="2000" b="1" dirty="0">
                <a:latin typeface="Times New Roman" pitchFamily="18" charset="0"/>
                <a:cs typeface="Times New Roman" pitchFamily="18" charset="0"/>
              </a:rPr>
              <a:t>Resguardo</a:t>
            </a:r>
            <a:r>
              <a:rPr lang="es-ES_tradnl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_tradnl" sz="2000" dirty="0" smtClean="0">
                <a:latin typeface="Times New Roman" pitchFamily="18" charset="0"/>
                <a:cs typeface="Times New Roman" pitchFamily="18" charset="0"/>
              </a:rPr>
              <a:t>Los vehículos institucionales deberán ser ubicados en los estacionamientos oficiales.</a:t>
            </a:r>
            <a:endParaRPr lang="es-ES_tradnl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_tradnl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MX" sz="2000" b="1" dirty="0" smtClean="0">
                <a:latin typeface="Times New Roman" pitchFamily="18" charset="0"/>
                <a:cs typeface="Times New Roman" pitchFamily="18" charset="0"/>
              </a:rPr>
              <a:t>Nota: 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Esta acción no interfiere en el desarrollo normal de las actividades institucionales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s-MX" sz="2000" b="1" dirty="0" smtClean="0">
                <a:latin typeface="Times New Roman" pitchFamily="18" charset="0"/>
                <a:cs typeface="Times New Roman" pitchFamily="18" charset="0"/>
              </a:rPr>
              <a:t>Nota 2: 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Esta acción no será realizada por las dependencias en las que sea inviable por la naturaleza del servicio público prestado, por lo que bastará con </a:t>
            </a:r>
            <a:r>
              <a:rPr lang="es-MX" sz="2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a justificación respectiva para tenerla por acreditada.</a:t>
            </a:r>
            <a:endParaRPr lang="es-MX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5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|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" name="6 Imagen" descr="Sin títul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94173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326355" y="1639841"/>
            <a:ext cx="864096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Times New Roman" pitchFamily="18" charset="0"/>
                <a:cs typeface="Times New Roman" pitchFamily="18" charset="0"/>
              </a:rPr>
              <a:t>Implementación</a:t>
            </a:r>
            <a:endParaRPr lang="es-ES_tradnl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MX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MX" sz="2000" b="1" dirty="0" smtClean="0">
                <a:latin typeface="Times New Roman" pitchFamily="18" charset="0"/>
                <a:cs typeface="Times New Roman" pitchFamily="18" charset="0"/>
              </a:rPr>
              <a:t>Viernes 29 de junio: 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Al cierre de labores, se realizará un recorrido de verificación en los inmuebles de la dependencia, se levantará un acta y se colocarán sellos de “Inmueble Verificado”.</a:t>
            </a:r>
          </a:p>
          <a:p>
            <a:pPr algn="just"/>
            <a:endParaRPr lang="es-MX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No significa inmueble “cerrado”, por lo que el personal que necesite ingresar podrá hacerlo (elementos de seguridad, personal de limpieza, </a:t>
            </a:r>
            <a:r>
              <a:rPr lang="es-MX" sz="2000" dirty="0" err="1" smtClean="0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Se sugiere que durante ese fin de semana sólo ingrese a los inmuebles personal que </a:t>
            </a:r>
            <a:r>
              <a:rPr lang="es-MX" sz="2000" u="sng" dirty="0" smtClean="0">
                <a:latin typeface="Times New Roman" pitchFamily="18" charset="0"/>
                <a:cs typeface="Times New Roman" pitchFamily="18" charset="0"/>
              </a:rPr>
              <a:t>necesariamente</a:t>
            </a:r>
            <a:r>
              <a:rPr lang="es-MX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deba hacerlo.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MX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MX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8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|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" name="6 Imagen" descr="Sin títul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94173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326355" y="1639841"/>
            <a:ext cx="864096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Times New Roman" pitchFamily="18" charset="0"/>
                <a:cs typeface="Times New Roman" pitchFamily="18" charset="0"/>
              </a:rPr>
              <a:t>Implementación</a:t>
            </a:r>
            <a:endParaRPr lang="es-ES_tradnl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MX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MX" sz="2000" b="1" dirty="0" smtClean="0">
                <a:latin typeface="Times New Roman" pitchFamily="18" charset="0"/>
                <a:cs typeface="Times New Roman" pitchFamily="18" charset="0"/>
              </a:rPr>
              <a:t>Viernes 29 de junio: </a:t>
            </a:r>
            <a:r>
              <a:rPr lang="es-MX" sz="2000" dirty="0">
                <a:latin typeface="Times New Roman" pitchFamily="18" charset="0"/>
                <a:cs typeface="Times New Roman" pitchFamily="18" charset="0"/>
              </a:rPr>
              <a:t>Asimismo se resguardarán en los estacionamientos oficiales los vehículos institucionales. </a:t>
            </a:r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MX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s-MX" sz="2000" dirty="0">
                <a:latin typeface="Times New Roman" pitchFamily="18" charset="0"/>
                <a:cs typeface="Times New Roman" pitchFamily="18" charset="0"/>
              </a:rPr>
              <a:t>caso de que por necesidades del servicio algún vehículo se encuentre fuera de las instalaciones o sea utilizado durante ese fin de semana, se deberá llenar una responsiva. </a:t>
            </a:r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MX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s-MX" sz="2000" dirty="0">
                <a:latin typeface="Times New Roman" pitchFamily="18" charset="0"/>
                <a:cs typeface="Times New Roman" pitchFamily="18" charset="0"/>
              </a:rPr>
              <a:t>levantará un acta del resguardo de vehículos y se colocarán sellos de “Vehículo Resguardado”.</a:t>
            </a:r>
          </a:p>
          <a:p>
            <a:pPr algn="just"/>
            <a:endParaRPr lang="es-MX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MX" sz="2000" dirty="0">
                <a:latin typeface="Times New Roman" pitchFamily="18" charset="0"/>
                <a:cs typeface="Times New Roman" pitchFamily="18" charset="0"/>
              </a:rPr>
              <a:t>FEPADE proporcionará los formatos de actas y los modelos de sellos, para que cada dependencia los imprima y utilice.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MX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MX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0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|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" name="6 Imagen" descr="Sin títul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94173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323528" y="1341074"/>
            <a:ext cx="864096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Times New Roman" pitchFamily="18" charset="0"/>
                <a:cs typeface="Times New Roman" pitchFamily="18" charset="0"/>
              </a:rPr>
              <a:t>Implementación</a:t>
            </a:r>
            <a:endParaRPr lang="es-ES_tradnl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MX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MX" sz="2000" b="1" dirty="0" smtClean="0">
                <a:latin typeface="Times New Roman" pitchFamily="18" charset="0"/>
                <a:cs typeface="Times New Roman" pitchFamily="18" charset="0"/>
              </a:rPr>
              <a:t>Lunes 2 de julio: 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Se retiran los sellos y se levanta acta de conclusión de la acción de verificación y resguardo.</a:t>
            </a:r>
            <a:endParaRPr lang="es-MX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De las actividades del viernes 29 de junio y lunes 2 de julio se recabará evidencia fotográfica </a:t>
            </a:r>
            <a:endParaRPr lang="es-MX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886" y="3684883"/>
            <a:ext cx="3586989" cy="269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/>
          <a:srcRect l="5463" r="3368" b="34425"/>
          <a:stretch>
            <a:fillRect/>
          </a:stretch>
        </p:blipFill>
        <p:spPr bwMode="auto">
          <a:xfrm>
            <a:off x="4735458" y="3684883"/>
            <a:ext cx="3581446" cy="267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939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550397"/>
            <a:ext cx="86409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E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2013\Blindaje Electoral\FOTOS RESGUARDO\RESGUARDO 2013\VERACRUZ (SI)\DELEGACIÓN (SI)\EVIDENCIA FOTOGRAFICAS (SI)\SABADO 6 JULIO (SI)\2013-07-06-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01" y="1836362"/>
            <a:ext cx="3665791" cy="160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2014\Comisiones 2014\Puebla\IMG_15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34137" r="300" b="351"/>
          <a:stretch/>
        </p:blipFill>
        <p:spPr bwMode="auto">
          <a:xfrm>
            <a:off x="5220072" y="4351164"/>
            <a:ext cx="3502284" cy="15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2014\Comisiones 2014\Puebla\IMG_2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8" y="1916832"/>
            <a:ext cx="3812477" cy="15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2014\Comisiones 2014\Puebla\IMG_13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51164"/>
            <a:ext cx="3324919" cy="15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266204" y="1271949"/>
            <a:ext cx="6611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EVIDENCIA FOTOGRÁFICA CON PERIÓDICO DEL DÍA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31086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550397"/>
            <a:ext cx="86409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E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MX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03548" y="1521557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/>
              <a:t>ENVÍO DE MATERIALES</a:t>
            </a:r>
          </a:p>
          <a:p>
            <a:pPr algn="ctr"/>
            <a:endParaRPr lang="es-MX" sz="4400" b="1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4400" b="1" dirty="0" smtClean="0"/>
              <a:t>Coordinación General de Órganos de Vigilancia y Control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MX" sz="4400" b="1" dirty="0" smtClean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4400" b="1" dirty="0" smtClean="0"/>
              <a:t>Liga electrónica</a:t>
            </a:r>
            <a:endParaRPr lang="es-MX" sz="4400" b="1" dirty="0"/>
          </a:p>
        </p:txBody>
      </p:sp>
    </p:spTree>
    <p:extLst>
      <p:ext uri="{BB962C8B-B14F-4D97-AF65-F5344CB8AC3E}">
        <p14:creationId xmlns:p14="http://schemas.microsoft.com/office/powerpoint/2010/main" val="40867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683568" y="2996952"/>
            <a:ext cx="7920880" cy="2160240"/>
          </a:xfrm>
        </p:spPr>
        <p:txBody>
          <a:bodyPr>
            <a:normAutofit/>
          </a:bodyPr>
          <a:lstStyle/>
          <a:p>
            <a:r>
              <a:rPr lang="es-MX" sz="4000" b="1" dirty="0" smtClean="0">
                <a:solidFill>
                  <a:srgbClr val="0070C0"/>
                </a:solidFill>
                <a:hlinkClick r:id="rId4"/>
              </a:rPr>
              <a:t>www.mediafire.com/file/j8i5t8r1sjjj3lt/PROGRAMA+NACIONAL+DE+BLINDAJE+ELECTORAL+2018+APF.rar</a:t>
            </a:r>
            <a:endParaRPr lang="es-MX" sz="4000" b="1" dirty="0" smtClean="0">
              <a:solidFill>
                <a:srgbClr val="0070C0"/>
              </a:solidFill>
            </a:endParaRPr>
          </a:p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1835696" y="1556792"/>
            <a:ext cx="543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LIGA ELECTRÓNICA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40527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7" y="1196752"/>
            <a:ext cx="7143275" cy="52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t="8640" r="-10424" b="2085"/>
          <a:stretch/>
        </p:blipFill>
        <p:spPr>
          <a:xfrm>
            <a:off x="1043608" y="1556792"/>
            <a:ext cx="7651817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9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547664" y="1182547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/>
              <a:t>REPORTE DE ACTIVIDADES</a:t>
            </a:r>
            <a:endParaRPr lang="es-MX" sz="40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55575" y="1687354"/>
            <a:ext cx="873690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pPr algn="ctr"/>
            <a:r>
              <a:rPr lang="es-MX" sz="2800" b="1" dirty="0" smtClean="0"/>
              <a:t>3 TIPOS DE REPORTE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Comunicación electrónica de la Coordinación General de Órganos de Vigilancia y Control.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altLang="es-MX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Oficios internos de las dependencias mediante los que se instrumenten las acciones (por ejemplo oficio a recursos humanos para las leyendas en talones de pago/ oficio de la Dirección General de Tecnologías u homologa para el envío de correos, </a:t>
            </a:r>
            <a:r>
              <a:rPr lang="es-MX" altLang="es-MX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etc</a:t>
            </a:r>
            <a:r>
              <a:rPr lang="es-MX" altLang="es-MX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s-MX" alt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Formatos de reporte y evidencia fotográfica.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256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547664" y="1182547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/>
              <a:t>FORMATOS DE REPORTE</a:t>
            </a:r>
            <a:endParaRPr lang="es-MX" sz="4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55575" y="1687354"/>
            <a:ext cx="873690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dirty="0" smtClean="0"/>
          </a:p>
          <a:p>
            <a:pPr algn="ctr"/>
            <a:r>
              <a:rPr lang="es-MX" sz="3200" b="1" dirty="0" smtClean="0"/>
              <a:t>ACCIÓN 1.- Correos Electrónicos</a:t>
            </a:r>
          </a:p>
          <a:p>
            <a:endParaRPr lang="es-MX" sz="2400" b="1" dirty="0" smtClean="0"/>
          </a:p>
          <a:p>
            <a:r>
              <a:rPr lang="es-MX" sz="2400" dirty="0" smtClean="0"/>
              <a:t>Nombre </a:t>
            </a:r>
            <a:r>
              <a:rPr lang="es-MX" sz="2400" dirty="0"/>
              <a:t>de la </a:t>
            </a:r>
            <a:r>
              <a:rPr lang="es-MX" sz="2400" dirty="0" smtClean="0"/>
              <a:t>dependencia</a:t>
            </a:r>
            <a:endParaRPr lang="es-MX" sz="2400" dirty="0"/>
          </a:p>
          <a:p>
            <a:r>
              <a:rPr lang="es-MX" sz="2400" dirty="0" smtClean="0"/>
              <a:t>Fecha </a:t>
            </a:r>
            <a:r>
              <a:rPr lang="es-MX" sz="2400" dirty="0"/>
              <a:t>de </a:t>
            </a:r>
            <a:r>
              <a:rPr lang="es-MX" sz="2400" dirty="0" smtClean="0"/>
              <a:t>reporte</a:t>
            </a:r>
            <a:endParaRPr lang="es-MX" sz="2400" dirty="0"/>
          </a:p>
          <a:p>
            <a:r>
              <a:rPr lang="es-MX" sz="2400" dirty="0" smtClean="0"/>
              <a:t>Área </a:t>
            </a:r>
            <a:r>
              <a:rPr lang="es-MX" sz="2400" dirty="0"/>
              <a:t>encargada de implementar la </a:t>
            </a:r>
            <a:r>
              <a:rPr lang="es-MX" sz="2400" dirty="0" smtClean="0"/>
              <a:t>acción</a:t>
            </a:r>
            <a:endParaRPr lang="es-MX" sz="2400" dirty="0"/>
          </a:p>
          <a:p>
            <a:r>
              <a:rPr lang="es-MX" sz="2400" dirty="0" smtClean="0"/>
              <a:t>Periodo </a:t>
            </a:r>
            <a:r>
              <a:rPr lang="es-MX" sz="2400" dirty="0"/>
              <a:t>de implementación de </a:t>
            </a:r>
            <a:r>
              <a:rPr lang="es-MX" sz="2400" dirty="0" smtClean="0"/>
              <a:t>acción</a:t>
            </a:r>
            <a:endParaRPr lang="es-MX" sz="2400" dirty="0"/>
          </a:p>
          <a:p>
            <a:r>
              <a:rPr lang="es-MX" sz="2400" dirty="0" smtClean="0"/>
              <a:t>Total </a:t>
            </a:r>
            <a:r>
              <a:rPr lang="es-MX" sz="2400" dirty="0"/>
              <a:t>de correos </a:t>
            </a:r>
            <a:r>
              <a:rPr lang="es-MX" sz="2400" dirty="0" smtClean="0"/>
              <a:t>enviados</a:t>
            </a:r>
            <a:endParaRPr lang="es-MX" sz="2400" dirty="0"/>
          </a:p>
          <a:p>
            <a:r>
              <a:rPr lang="es-MX" sz="2400" dirty="0" smtClean="0"/>
              <a:t>Total </a:t>
            </a:r>
            <a:r>
              <a:rPr lang="es-MX" sz="2400" dirty="0"/>
              <a:t>de correos adjuntos como evidencia</a:t>
            </a:r>
            <a:r>
              <a:rPr lang="es-MX" sz="2400" dirty="0" smtClean="0"/>
              <a:t>* (50 fotografías)</a:t>
            </a:r>
            <a:endParaRPr lang="es-MX" sz="2400" dirty="0"/>
          </a:p>
          <a:p>
            <a:r>
              <a:rPr lang="es-MX" sz="2400" dirty="0" smtClean="0"/>
              <a:t>Nombre</a:t>
            </a:r>
            <a:r>
              <a:rPr lang="es-MX" sz="2400" dirty="0"/>
              <a:t>, cargo y firma del enlace </a:t>
            </a:r>
          </a:p>
          <a:p>
            <a:r>
              <a:rPr lang="es-MX" sz="2400" dirty="0"/>
              <a:t> 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68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547664" y="1182547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/>
              <a:t>FORMATOS DE REPORTE</a:t>
            </a:r>
            <a:endParaRPr lang="es-MX" sz="4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55575" y="1687354"/>
            <a:ext cx="873690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dirty="0" smtClean="0"/>
          </a:p>
          <a:p>
            <a:pPr algn="ctr"/>
            <a:r>
              <a:rPr lang="es-MX" sz="3200" b="1" dirty="0" smtClean="0"/>
              <a:t>ACCIÓN 2.- Papel Tapiz</a:t>
            </a:r>
          </a:p>
          <a:p>
            <a:endParaRPr lang="es-MX" sz="2400" b="1" dirty="0" smtClean="0"/>
          </a:p>
          <a:p>
            <a:r>
              <a:rPr lang="es-MX" sz="2400" dirty="0" smtClean="0"/>
              <a:t>Nombre </a:t>
            </a:r>
            <a:r>
              <a:rPr lang="es-MX" sz="2400" dirty="0"/>
              <a:t>de la </a:t>
            </a:r>
            <a:r>
              <a:rPr lang="es-MX" sz="2400" dirty="0" smtClean="0"/>
              <a:t>dependencia</a:t>
            </a:r>
            <a:endParaRPr lang="es-MX" sz="2400" dirty="0"/>
          </a:p>
          <a:p>
            <a:r>
              <a:rPr lang="es-MX" sz="2400" dirty="0" smtClean="0"/>
              <a:t>Fecha </a:t>
            </a:r>
            <a:r>
              <a:rPr lang="es-MX" sz="2400" dirty="0"/>
              <a:t>de </a:t>
            </a:r>
            <a:r>
              <a:rPr lang="es-MX" sz="2400" dirty="0" smtClean="0"/>
              <a:t>reporte</a:t>
            </a:r>
            <a:endParaRPr lang="es-MX" sz="2400" dirty="0"/>
          </a:p>
          <a:p>
            <a:r>
              <a:rPr lang="es-MX" sz="2400" dirty="0" smtClean="0"/>
              <a:t>Área </a:t>
            </a:r>
            <a:r>
              <a:rPr lang="es-MX" sz="2400" dirty="0"/>
              <a:t>encargada de implementar la </a:t>
            </a:r>
            <a:r>
              <a:rPr lang="es-MX" sz="2400" dirty="0" smtClean="0"/>
              <a:t>acción</a:t>
            </a:r>
            <a:endParaRPr lang="es-MX" sz="2400" dirty="0"/>
          </a:p>
          <a:p>
            <a:r>
              <a:rPr lang="es-MX" sz="2400" dirty="0" smtClean="0"/>
              <a:t>Periodo </a:t>
            </a:r>
            <a:r>
              <a:rPr lang="es-MX" sz="2400" dirty="0"/>
              <a:t>de implementación de </a:t>
            </a:r>
            <a:r>
              <a:rPr lang="es-MX" sz="2400" dirty="0" smtClean="0"/>
              <a:t>acción</a:t>
            </a:r>
            <a:endParaRPr lang="es-MX" sz="2400" dirty="0"/>
          </a:p>
          <a:p>
            <a:r>
              <a:rPr lang="es-MX" sz="2400" dirty="0" smtClean="0"/>
              <a:t>Total </a:t>
            </a:r>
            <a:r>
              <a:rPr lang="es-MX" sz="2400" dirty="0"/>
              <a:t>de </a:t>
            </a:r>
            <a:r>
              <a:rPr lang="es-MX" sz="2400" dirty="0" smtClean="0"/>
              <a:t>papel tapiz colocados</a:t>
            </a:r>
            <a:endParaRPr lang="es-MX" sz="2400" dirty="0"/>
          </a:p>
          <a:p>
            <a:r>
              <a:rPr lang="es-MX" sz="2400" dirty="0" smtClean="0"/>
              <a:t>Total </a:t>
            </a:r>
            <a:r>
              <a:rPr lang="es-MX" sz="2400" dirty="0"/>
              <a:t>de </a:t>
            </a:r>
            <a:r>
              <a:rPr lang="es-MX" sz="2400" dirty="0" smtClean="0"/>
              <a:t>evidencia adjunta* (50 fotografías)</a:t>
            </a:r>
            <a:endParaRPr lang="es-MX" sz="2400" dirty="0"/>
          </a:p>
          <a:p>
            <a:r>
              <a:rPr lang="es-MX" sz="2400" dirty="0" smtClean="0"/>
              <a:t>Nombre</a:t>
            </a:r>
            <a:r>
              <a:rPr lang="es-MX" sz="2400" dirty="0"/>
              <a:t>, cargo y firma del enlace </a:t>
            </a:r>
          </a:p>
          <a:p>
            <a:r>
              <a:rPr lang="es-MX" sz="2400" dirty="0"/>
              <a:t> 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134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547664" y="1182547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/>
              <a:t>FORMATOS DE REPORTE</a:t>
            </a:r>
            <a:endParaRPr lang="es-MX" sz="4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55575" y="1687354"/>
            <a:ext cx="87369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dirty="0" smtClean="0"/>
          </a:p>
          <a:p>
            <a:pPr algn="ctr"/>
            <a:r>
              <a:rPr lang="es-MX" sz="3200" b="1" dirty="0" smtClean="0"/>
              <a:t>ACCIÓN 3.- Distribución de Material</a:t>
            </a:r>
          </a:p>
          <a:p>
            <a:endParaRPr lang="es-MX" sz="2400" b="1" dirty="0" smtClean="0"/>
          </a:p>
          <a:p>
            <a:r>
              <a:rPr lang="es-MX" sz="2400" dirty="0" smtClean="0"/>
              <a:t>Nombre </a:t>
            </a:r>
            <a:r>
              <a:rPr lang="es-MX" sz="2400" dirty="0"/>
              <a:t>de la </a:t>
            </a:r>
            <a:r>
              <a:rPr lang="es-MX" sz="2400" dirty="0" smtClean="0"/>
              <a:t>dependencia</a:t>
            </a:r>
            <a:endParaRPr lang="es-MX" sz="2400" dirty="0"/>
          </a:p>
          <a:p>
            <a:r>
              <a:rPr lang="es-MX" sz="2400" dirty="0" smtClean="0"/>
              <a:t>Fecha </a:t>
            </a:r>
            <a:r>
              <a:rPr lang="es-MX" sz="2400" dirty="0"/>
              <a:t>de </a:t>
            </a:r>
            <a:r>
              <a:rPr lang="es-MX" sz="2400" dirty="0" smtClean="0"/>
              <a:t>reporte</a:t>
            </a:r>
            <a:endParaRPr lang="es-MX" sz="2400" dirty="0"/>
          </a:p>
          <a:p>
            <a:r>
              <a:rPr lang="es-MX" sz="2400" dirty="0" smtClean="0"/>
              <a:t>Área </a:t>
            </a:r>
            <a:r>
              <a:rPr lang="es-MX" sz="2400" dirty="0"/>
              <a:t>encargada de implementar la </a:t>
            </a:r>
            <a:r>
              <a:rPr lang="es-MX" sz="2400" dirty="0" smtClean="0"/>
              <a:t>acción</a:t>
            </a:r>
            <a:endParaRPr lang="es-MX" sz="2400" dirty="0"/>
          </a:p>
          <a:p>
            <a:r>
              <a:rPr lang="es-MX" sz="2400" dirty="0" smtClean="0"/>
              <a:t>Periodo </a:t>
            </a:r>
            <a:r>
              <a:rPr lang="es-MX" sz="2400" dirty="0"/>
              <a:t>de implementación de </a:t>
            </a:r>
            <a:r>
              <a:rPr lang="es-MX" sz="2400" dirty="0" smtClean="0"/>
              <a:t>acción</a:t>
            </a:r>
            <a:endParaRPr lang="es-MX" sz="2400" dirty="0"/>
          </a:p>
          <a:p>
            <a:r>
              <a:rPr lang="es-MX" sz="2400" dirty="0" smtClean="0"/>
              <a:t>Evidencia adjunta* (Intranet y correo)</a:t>
            </a:r>
          </a:p>
          <a:p>
            <a:endParaRPr lang="es-MX" sz="2400" dirty="0"/>
          </a:p>
          <a:p>
            <a:r>
              <a:rPr lang="es-MX" sz="2400" dirty="0" smtClean="0"/>
              <a:t>*Material impreso recibido y distribuido</a:t>
            </a:r>
          </a:p>
          <a:p>
            <a:r>
              <a:rPr lang="es-MX" sz="2400" dirty="0" smtClean="0"/>
              <a:t>** Material impreso por la dependencia</a:t>
            </a:r>
          </a:p>
          <a:p>
            <a:endParaRPr lang="es-MX" sz="2400" baseline="-25000" dirty="0"/>
          </a:p>
          <a:p>
            <a:r>
              <a:rPr lang="es-MX" sz="2400" dirty="0"/>
              <a:t> 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69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547664" y="1182547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/>
              <a:t>FORMATOS DE REPORTE</a:t>
            </a:r>
            <a:endParaRPr lang="es-MX" sz="4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55575" y="1687354"/>
            <a:ext cx="873690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dirty="0" smtClean="0"/>
          </a:p>
          <a:p>
            <a:pPr algn="ctr"/>
            <a:r>
              <a:rPr lang="es-MX" sz="3200" b="1" dirty="0" smtClean="0"/>
              <a:t>ACCIÓN 4.- Recibos de pago</a:t>
            </a:r>
            <a:endParaRPr lang="es-MX" sz="2400" b="1" dirty="0" smtClean="0"/>
          </a:p>
          <a:p>
            <a:endParaRPr lang="es-MX" sz="2400" dirty="0" smtClean="0"/>
          </a:p>
          <a:p>
            <a:r>
              <a:rPr lang="es-MX" sz="2400" dirty="0" smtClean="0"/>
              <a:t>Nombre </a:t>
            </a:r>
            <a:r>
              <a:rPr lang="es-MX" sz="2400" dirty="0"/>
              <a:t>de la </a:t>
            </a:r>
            <a:r>
              <a:rPr lang="es-MX" sz="2400" dirty="0" smtClean="0"/>
              <a:t>dependencia</a:t>
            </a:r>
            <a:endParaRPr lang="es-MX" sz="2400" dirty="0"/>
          </a:p>
          <a:p>
            <a:r>
              <a:rPr lang="es-MX" sz="2400" dirty="0" smtClean="0"/>
              <a:t>Fecha </a:t>
            </a:r>
            <a:r>
              <a:rPr lang="es-MX" sz="2400" dirty="0"/>
              <a:t>de </a:t>
            </a:r>
            <a:r>
              <a:rPr lang="es-MX" sz="2400" dirty="0" smtClean="0"/>
              <a:t>reporte</a:t>
            </a:r>
            <a:endParaRPr lang="es-MX" sz="2400" dirty="0"/>
          </a:p>
          <a:p>
            <a:r>
              <a:rPr lang="es-MX" sz="2400" dirty="0" smtClean="0"/>
              <a:t>Área </a:t>
            </a:r>
            <a:r>
              <a:rPr lang="es-MX" sz="2400" dirty="0"/>
              <a:t>encargada de implementar la </a:t>
            </a:r>
            <a:r>
              <a:rPr lang="es-MX" sz="2400" dirty="0" smtClean="0"/>
              <a:t>acción</a:t>
            </a:r>
            <a:endParaRPr lang="es-MX" sz="2400" dirty="0"/>
          </a:p>
          <a:p>
            <a:r>
              <a:rPr lang="es-MX" sz="2400" dirty="0" smtClean="0"/>
              <a:t>Periodo </a:t>
            </a:r>
            <a:r>
              <a:rPr lang="es-MX" sz="2400" dirty="0"/>
              <a:t>de implementación de </a:t>
            </a:r>
            <a:r>
              <a:rPr lang="es-MX" sz="2400" dirty="0" smtClean="0"/>
              <a:t>acción</a:t>
            </a:r>
            <a:endParaRPr lang="es-MX" sz="2400" dirty="0"/>
          </a:p>
          <a:p>
            <a:r>
              <a:rPr lang="es-MX" sz="2400" dirty="0" smtClean="0"/>
              <a:t>Total </a:t>
            </a:r>
            <a:r>
              <a:rPr lang="es-MX" sz="2400" dirty="0"/>
              <a:t>de </a:t>
            </a:r>
            <a:r>
              <a:rPr lang="es-MX" sz="2400" dirty="0" smtClean="0"/>
              <a:t>talones de pago con mensajes de Blindaje Electoral </a:t>
            </a:r>
            <a:endParaRPr lang="es-MX" sz="2400" dirty="0"/>
          </a:p>
          <a:p>
            <a:r>
              <a:rPr lang="es-MX" sz="2400" dirty="0" smtClean="0"/>
              <a:t>Total </a:t>
            </a:r>
            <a:r>
              <a:rPr lang="es-MX" sz="2400" dirty="0"/>
              <a:t>de </a:t>
            </a:r>
            <a:r>
              <a:rPr lang="es-MX" sz="2400" dirty="0" smtClean="0"/>
              <a:t>evidencia adjunta* (50 fotografías/ datos testados)</a:t>
            </a:r>
            <a:endParaRPr lang="es-MX" sz="2400" dirty="0"/>
          </a:p>
          <a:p>
            <a:r>
              <a:rPr lang="es-MX" sz="2400" dirty="0" smtClean="0"/>
              <a:t>Nombre</a:t>
            </a:r>
            <a:r>
              <a:rPr lang="es-MX" sz="2400" dirty="0"/>
              <a:t>, cargo y firma del enlace </a:t>
            </a:r>
          </a:p>
          <a:p>
            <a:r>
              <a:rPr lang="es-MX" sz="2400" dirty="0"/>
              <a:t> 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3617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547664" y="1182547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/>
              <a:t>FORMATOS DE REPORTE</a:t>
            </a:r>
            <a:endParaRPr lang="es-MX" sz="4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55575" y="1268760"/>
            <a:ext cx="8736905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dirty="0" smtClean="0"/>
          </a:p>
          <a:p>
            <a:pPr algn="ctr"/>
            <a:endParaRPr lang="es-MX" sz="2400" dirty="0" smtClean="0"/>
          </a:p>
          <a:p>
            <a:pPr algn="ctr"/>
            <a:r>
              <a:rPr lang="es-MX" sz="3200" dirty="0" smtClean="0"/>
              <a:t>Los formatos de reporte deberán hacerse llegar de manera electrónica:</a:t>
            </a:r>
          </a:p>
          <a:p>
            <a:pPr algn="ctr"/>
            <a:r>
              <a:rPr lang="es-MX" sz="3200" dirty="0" smtClean="0">
                <a:hlinkClick r:id="rId4"/>
              </a:rPr>
              <a:t>isaac.sanroman@pgr.gob.mx</a:t>
            </a:r>
            <a:endParaRPr lang="es-MX" sz="3200" dirty="0" smtClean="0"/>
          </a:p>
          <a:p>
            <a:pPr algn="ctr"/>
            <a:endParaRPr lang="es-MX" sz="3200" dirty="0" smtClean="0"/>
          </a:p>
          <a:p>
            <a:pPr algn="ctr"/>
            <a:r>
              <a:rPr lang="es-MX" sz="3200" dirty="0" smtClean="0">
                <a:hlinkClick r:id="rId5"/>
              </a:rPr>
              <a:t>fepade.pnbe@pgr.gob.mx</a:t>
            </a:r>
            <a:endParaRPr lang="es-MX" sz="3200" dirty="0" smtClean="0"/>
          </a:p>
          <a:p>
            <a:pPr algn="ctr"/>
            <a:endParaRPr lang="es-MX" sz="3200" dirty="0" smtClean="0"/>
          </a:p>
          <a:p>
            <a:pPr algn="ctr"/>
            <a:r>
              <a:rPr lang="es-MX" sz="3200" dirty="0" smtClean="0">
                <a:hlinkClick r:id="rId6"/>
              </a:rPr>
              <a:t>salvador.oaxaca@pgr.gob.mx</a:t>
            </a:r>
            <a:endParaRPr lang="es-MX" sz="3200" dirty="0" smtClean="0"/>
          </a:p>
          <a:p>
            <a:pPr algn="ctr"/>
            <a:endParaRPr lang="es-MX" sz="3200" dirty="0" smtClean="0"/>
          </a:p>
          <a:p>
            <a:pPr algn="ctr"/>
            <a:r>
              <a:rPr lang="es-MX" sz="3200" dirty="0" smtClean="0">
                <a:hlinkClick r:id="rId7"/>
              </a:rPr>
              <a:t>carlos.floress@pgr.gob.mx</a:t>
            </a:r>
            <a:endParaRPr lang="es-MX" sz="3200" dirty="0" smtClean="0"/>
          </a:p>
          <a:p>
            <a:pPr algn="ctr"/>
            <a:endParaRPr lang="es-MX" sz="3200" dirty="0" smtClean="0"/>
          </a:p>
          <a:p>
            <a:pPr algn="ctr"/>
            <a:endParaRPr lang="es-MX" sz="3200" dirty="0"/>
          </a:p>
          <a:p>
            <a:pPr algn="ctr"/>
            <a:endParaRPr lang="es-MX" sz="3200" dirty="0" smtClean="0"/>
          </a:p>
          <a:p>
            <a:pPr algn="ctr"/>
            <a:endParaRPr lang="es-MX" sz="2400" dirty="0"/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01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547664" y="1182547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/>
              <a:t>FORMATOS DE REPORTE</a:t>
            </a:r>
            <a:endParaRPr lang="es-MX" sz="4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55575" y="1052736"/>
            <a:ext cx="8736905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dirty="0" smtClean="0"/>
          </a:p>
          <a:p>
            <a:pPr algn="ctr"/>
            <a:endParaRPr lang="es-MX" sz="2400" dirty="0" smtClean="0"/>
          </a:p>
          <a:p>
            <a:pPr algn="just"/>
            <a:endParaRPr lang="es-MX" sz="3200" dirty="0" smtClean="0"/>
          </a:p>
          <a:p>
            <a:pPr algn="just"/>
            <a:r>
              <a:rPr lang="es-MX" sz="3200" dirty="0" smtClean="0"/>
              <a:t>Los reportes y formatos deberán hacerse llegar de manera física mediante oficio </a:t>
            </a:r>
            <a:r>
              <a:rPr lang="es-MX" sz="3200" dirty="0" smtClean="0"/>
              <a:t>de la dependencia al </a:t>
            </a:r>
            <a:r>
              <a:rPr lang="es-MX" sz="3200" dirty="0" smtClean="0"/>
              <a:t>enlace de la </a:t>
            </a:r>
            <a:r>
              <a:rPr lang="es-MX" sz="3200" dirty="0" smtClean="0"/>
              <a:t>FEPADE con copia al OIC </a:t>
            </a:r>
            <a:r>
              <a:rPr lang="es-MX" sz="3200" dirty="0" smtClean="0"/>
              <a:t>(Formato electrónico CD/</a:t>
            </a:r>
            <a:r>
              <a:rPr lang="es-MX" sz="3200" dirty="0" err="1" smtClean="0"/>
              <a:t>usb</a:t>
            </a:r>
            <a:r>
              <a:rPr lang="es-MX" sz="3200" dirty="0" smtClean="0"/>
              <a:t>):</a:t>
            </a:r>
          </a:p>
          <a:p>
            <a:pPr algn="just"/>
            <a:endParaRPr lang="es-MX" sz="3200" dirty="0"/>
          </a:p>
          <a:p>
            <a:pPr algn="just"/>
            <a:r>
              <a:rPr lang="es-MX" sz="2800" dirty="0" smtClean="0"/>
              <a:t>Isaac Enrique San Román de la Torre</a:t>
            </a:r>
          </a:p>
          <a:p>
            <a:pPr algn="just"/>
            <a:r>
              <a:rPr lang="es-MX" sz="2800" dirty="0" smtClean="0"/>
              <a:t>Director de Blindaje Electoral </a:t>
            </a:r>
          </a:p>
          <a:p>
            <a:pPr algn="just"/>
            <a:r>
              <a:rPr lang="es-MX" sz="2800" dirty="0" err="1" smtClean="0"/>
              <a:t>Blvd</a:t>
            </a:r>
            <a:r>
              <a:rPr lang="es-MX" sz="2800" dirty="0" smtClean="0"/>
              <a:t>. Adolfo López Mateos 2836, Colonia </a:t>
            </a:r>
            <a:r>
              <a:rPr lang="es-MX" sz="2800" dirty="0" err="1" smtClean="0"/>
              <a:t>Tizapán</a:t>
            </a:r>
            <a:r>
              <a:rPr lang="es-MX" sz="2800" dirty="0" smtClean="0"/>
              <a:t> San Ángel, Ciudad de México, CP 01090.</a:t>
            </a:r>
          </a:p>
          <a:p>
            <a:pPr algn="ctr"/>
            <a:endParaRPr lang="es-MX" sz="3200" dirty="0"/>
          </a:p>
          <a:p>
            <a:pPr algn="ctr"/>
            <a:endParaRPr lang="es-MX" sz="3200" dirty="0"/>
          </a:p>
          <a:p>
            <a:pPr algn="ctr"/>
            <a:endParaRPr lang="es-MX" sz="3200" dirty="0" smtClean="0"/>
          </a:p>
          <a:p>
            <a:pPr algn="ctr"/>
            <a:endParaRPr lang="es-MX" sz="2400" dirty="0"/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39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45311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331640" y="1357600"/>
            <a:ext cx="65527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/>
              <a:t>DUDAS Y ACLARACIONES</a:t>
            </a:r>
          </a:p>
          <a:p>
            <a:pPr algn="ctr"/>
            <a:endParaRPr lang="es-MX" sz="4000" b="1" dirty="0" smtClean="0"/>
          </a:p>
          <a:p>
            <a:pPr algn="ctr"/>
            <a:r>
              <a:rPr lang="es-MX" sz="4000" b="1" dirty="0" smtClean="0"/>
              <a:t>55- 5346- 3131</a:t>
            </a:r>
          </a:p>
          <a:p>
            <a:pPr algn="ctr"/>
            <a:r>
              <a:rPr lang="es-MX" sz="4000" dirty="0" smtClean="0">
                <a:hlinkClick r:id="rId4"/>
              </a:rPr>
              <a:t>isaac.sanroman@pgr.gob.mx</a:t>
            </a:r>
            <a:endParaRPr lang="es-MX" sz="4000" dirty="0" smtClean="0"/>
          </a:p>
          <a:p>
            <a:pPr algn="ctr"/>
            <a:r>
              <a:rPr lang="es-MX" sz="4000" dirty="0" smtClean="0">
                <a:hlinkClick r:id="rId5"/>
              </a:rPr>
              <a:t>fepade.pnbe@pgr.gob.mx</a:t>
            </a:r>
            <a:endParaRPr lang="es-MX" sz="4000" dirty="0" smtClean="0"/>
          </a:p>
          <a:p>
            <a:pPr algn="ctr"/>
            <a:r>
              <a:rPr lang="es-MX" sz="4000" dirty="0" smtClean="0">
                <a:hlinkClick r:id="rId6"/>
              </a:rPr>
              <a:t>salvador.oaxaca@pgr.gob.mx</a:t>
            </a:r>
            <a:endParaRPr lang="es-MX" sz="4000" dirty="0" smtClean="0"/>
          </a:p>
          <a:p>
            <a:pPr algn="ctr"/>
            <a:r>
              <a:rPr lang="es-MX" sz="4000" dirty="0" smtClean="0">
                <a:hlinkClick r:id="rId7"/>
              </a:rPr>
              <a:t>carlos.floress@pgr.gob.mx</a:t>
            </a:r>
            <a:endParaRPr lang="es-MX" sz="4000" dirty="0" smtClean="0"/>
          </a:p>
          <a:p>
            <a:pPr algn="ctr"/>
            <a:endParaRPr lang="es-MX" sz="4000" b="1" dirty="0" smtClean="0"/>
          </a:p>
          <a:p>
            <a:pPr algn="ctr"/>
            <a:endParaRPr lang="es-MX" sz="4000" b="1" dirty="0" smtClean="0"/>
          </a:p>
          <a:p>
            <a:pPr algn="ctr"/>
            <a:endParaRPr lang="es-MX" sz="36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55575" y="1772816"/>
            <a:ext cx="8736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dirty="0" smtClean="0"/>
          </a:p>
          <a:p>
            <a:r>
              <a:rPr lang="es-MX" sz="2400" dirty="0"/>
              <a:t> 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4412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|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" name="6 Imagen" descr="Sin títul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94173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4 CuadroTexto"/>
          <p:cNvSpPr txBox="1"/>
          <p:nvPr/>
        </p:nvSpPr>
        <p:spPr>
          <a:xfrm>
            <a:off x="251520" y="2500306"/>
            <a:ext cx="86409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Gracias por </a:t>
            </a:r>
          </a:p>
          <a:p>
            <a:pPr algn="ctr"/>
            <a:r>
              <a:rPr lang="es-MX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su atención</a:t>
            </a:r>
          </a:p>
          <a:p>
            <a:pPr algn="ctr"/>
            <a:endParaRPr lang="es-MX" sz="1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MX" sz="1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MX" sz="1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96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99" y="1268760"/>
            <a:ext cx="7200801" cy="51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5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b="2332"/>
          <a:stretch/>
        </p:blipFill>
        <p:spPr>
          <a:xfrm>
            <a:off x="1043608" y="1197951"/>
            <a:ext cx="7210134" cy="511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6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196752"/>
            <a:ext cx="7272808" cy="522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6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91" y="1196752"/>
            <a:ext cx="7264301" cy="525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LOGO FUNCION PUB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5632" r="9677" b="23841"/>
          <a:stretch/>
        </p:blipFill>
        <p:spPr bwMode="auto">
          <a:xfrm>
            <a:off x="160171" y="2"/>
            <a:ext cx="2964897" cy="1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n para LOGO FEP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Imagen 16" descr="Resultado de imagen para LOGO FEPAD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3" r="45228" b="13498"/>
          <a:stretch/>
        </p:blipFill>
        <p:spPr bwMode="auto">
          <a:xfrm>
            <a:off x="5942384" y="-99392"/>
            <a:ext cx="2662064" cy="1098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183594"/>
            <a:ext cx="7200801" cy="52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11603</TotalTime>
  <Words>1403</Words>
  <Application>Microsoft Office PowerPoint</Application>
  <PresentationFormat>Presentación en pantalla (4:3)</PresentationFormat>
  <Paragraphs>251</Paragraphs>
  <Slides>49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49</vt:i4>
      </vt:variant>
    </vt:vector>
  </HeadingPairs>
  <TitlesOfParts>
    <vt:vector size="61" baseType="lpstr">
      <vt:lpstr>Arial</vt:lpstr>
      <vt:lpstr>Calibri</vt:lpstr>
      <vt:lpstr>Times New Roman</vt:lpstr>
      <vt:lpstr>3_Tema de Office</vt:lpstr>
      <vt:lpstr>4_Tema de Office</vt:lpstr>
      <vt:lpstr>5_Tema de Office</vt:lpstr>
      <vt:lpstr>8_Tema de Office</vt:lpstr>
      <vt:lpstr>Tema de Office</vt:lpstr>
      <vt:lpstr>7_Tema de Office</vt:lpstr>
      <vt:lpstr>6_Tema de Office</vt:lpstr>
      <vt:lpstr>2_Tema de Office</vt:lpstr>
      <vt:lpstr>1_Tema de Office</vt:lpstr>
      <vt:lpstr>|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LEYENDAS EN TALONES DE PAGO  </vt:lpstr>
      <vt:lpstr>Presentación de PowerPoint</vt:lpstr>
      <vt:lpstr>Presentación de PowerPoint</vt:lpstr>
      <vt:lpstr>Presentación de PowerPoint</vt:lpstr>
      <vt:lpstr>|</vt:lpstr>
      <vt:lpstr>|</vt:lpstr>
      <vt:lpstr>|</vt:lpstr>
      <vt:lpstr>|</vt:lpstr>
      <vt:lpstr>|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|</vt:lpstr>
    </vt:vector>
  </TitlesOfParts>
  <Company>Procuraduría General de la República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oscarin</dc:creator>
  <cp:lastModifiedBy>San Roman De La Torre Isaac Enrique</cp:lastModifiedBy>
  <cp:revision>732</cp:revision>
  <cp:lastPrinted>2014-08-14T21:56:14Z</cp:lastPrinted>
  <dcterms:created xsi:type="dcterms:W3CDTF">2013-01-09T18:35:17Z</dcterms:created>
  <dcterms:modified xsi:type="dcterms:W3CDTF">2018-04-11T02:25:55Z</dcterms:modified>
</cp:coreProperties>
</file>